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49"/>
  </p:notesMasterIdLst>
  <p:sldIdLst>
    <p:sldId id="256" r:id="rId2"/>
    <p:sldId id="257" r:id="rId3"/>
    <p:sldId id="390" r:id="rId4"/>
    <p:sldId id="295" r:id="rId5"/>
    <p:sldId id="296" r:id="rId6"/>
    <p:sldId id="302" r:id="rId7"/>
    <p:sldId id="303" r:id="rId8"/>
    <p:sldId id="393" r:id="rId9"/>
    <p:sldId id="304" r:id="rId10"/>
    <p:sldId id="297" r:id="rId11"/>
    <p:sldId id="305" r:id="rId12"/>
    <p:sldId id="298" r:id="rId13"/>
    <p:sldId id="299" r:id="rId14"/>
    <p:sldId id="300" r:id="rId15"/>
    <p:sldId id="301" r:id="rId16"/>
    <p:sldId id="394" r:id="rId17"/>
    <p:sldId id="259" r:id="rId18"/>
    <p:sldId id="260" r:id="rId19"/>
    <p:sldId id="261" r:id="rId20"/>
    <p:sldId id="395" r:id="rId21"/>
    <p:sldId id="397" r:id="rId22"/>
    <p:sldId id="396" r:id="rId23"/>
    <p:sldId id="399" r:id="rId24"/>
    <p:sldId id="398" r:id="rId25"/>
    <p:sldId id="262" r:id="rId26"/>
    <p:sldId id="263" r:id="rId27"/>
    <p:sldId id="268" r:id="rId28"/>
    <p:sldId id="345" r:id="rId29"/>
    <p:sldId id="400" r:id="rId30"/>
    <p:sldId id="347" r:id="rId31"/>
    <p:sldId id="346" r:id="rId32"/>
    <p:sldId id="356" r:id="rId33"/>
    <p:sldId id="388" r:id="rId34"/>
    <p:sldId id="389" r:id="rId35"/>
    <p:sldId id="348" r:id="rId36"/>
    <p:sldId id="349" r:id="rId37"/>
    <p:sldId id="350" r:id="rId38"/>
    <p:sldId id="352" r:id="rId39"/>
    <p:sldId id="355" r:id="rId40"/>
    <p:sldId id="351" r:id="rId41"/>
    <p:sldId id="401" r:id="rId42"/>
    <p:sldId id="402" r:id="rId43"/>
    <p:sldId id="360" r:id="rId44"/>
    <p:sldId id="403" r:id="rId45"/>
    <p:sldId id="265" r:id="rId46"/>
    <p:sldId id="266" r:id="rId47"/>
    <p:sldId id="267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86"/>
    <p:restoredTop sz="94674"/>
  </p:normalViewPr>
  <p:slideViewPr>
    <p:cSldViewPr snapToGrid="0" snapToObjects="1">
      <p:cViewPr varScale="1">
        <p:scale>
          <a:sx n="128" d="100"/>
          <a:sy n="128" d="100"/>
        </p:scale>
        <p:origin x="4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A7D8B-3BC1-2D43-B444-783B762E41B1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3573C-7880-684B-9932-3D13E3183B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782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31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35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13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35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80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95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674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316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0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35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01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1257D2-98D8-524A-BB7C-9C42E85876EC}" type="datetimeFigureOut">
              <a:rPr lang="en-US" smtClean="0"/>
              <a:t>10/24/25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89743-BAFF-D246-953C-8A69351A1C8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09D3B2-9355-7E44-91A8-04954B85275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507511" y="6162493"/>
            <a:ext cx="2303489" cy="50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298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upload.wikimedia.org/wikipedia/commons/transcoded/7/70/Topic_model_scheme.webm/Topic_model_scheme.webm.480p.vp9.webm#t=00:00:01,00:00:17.600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45B8B-A603-01A3-5A04-E1E5300F51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997800-094E-9FBE-EBEF-25278CC14F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392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12EB-FD65-F244-BE0A-AF102E2A0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Lateral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5EAEC-B43E-694F-B955-C0B7699A3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when we are trying to solve a problem, we can get stuck in familiar patterns.</a:t>
            </a:r>
          </a:p>
          <a:p>
            <a:endParaRPr lang="en-US" dirty="0"/>
          </a:p>
          <a:p>
            <a:r>
              <a:rPr lang="en-US" i="1" dirty="0"/>
              <a:t>Lateral thinking</a:t>
            </a:r>
            <a:r>
              <a:rPr lang="en-US" dirty="0"/>
              <a:t> is a way of coming at a problem or situation from a new perspective, with the hope of spurring new ideas or solutions.</a:t>
            </a:r>
          </a:p>
          <a:p>
            <a:endParaRPr lang="en-US" i="1" dirty="0"/>
          </a:p>
          <a:p>
            <a:r>
              <a:rPr lang="en-US" i="1" dirty="0"/>
              <a:t>Doing it wrong </a:t>
            </a:r>
            <a:r>
              <a:rPr lang="en-US" dirty="0"/>
              <a:t>is a lateral thinking exercise.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78153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AFCC8-EA2C-D7DE-F744-2DD919A43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Doing it Wrong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DFD16-9EFB-9FCF-B8AC-E9522121D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exercise, we’ll try to come up with as many ways as possible to build a bad music manager.</a:t>
            </a:r>
          </a:p>
          <a:p>
            <a:pPr lvl="1"/>
            <a:r>
              <a:rPr lang="en-US" dirty="0"/>
              <a:t>Not just broken, but frustrating, confusing, difficult to use.</a:t>
            </a:r>
          </a:p>
          <a:p>
            <a:pPr lvl="1"/>
            <a:r>
              <a:rPr lang="en-US" dirty="0"/>
              <a:t>You may have some real-world examples to draw upon!</a:t>
            </a:r>
          </a:p>
          <a:p>
            <a:pPr lvl="1"/>
            <a:endParaRPr lang="en-US" dirty="0"/>
          </a:p>
          <a:p>
            <a:r>
              <a:rPr lang="en-US" dirty="0"/>
              <a:t>Sometimes, this will expose requirements we forgot about.</a:t>
            </a:r>
          </a:p>
        </p:txBody>
      </p:sp>
    </p:spTree>
    <p:extLst>
      <p:ext uri="{BB962C8B-B14F-4D97-AF65-F5344CB8AC3E}">
        <p14:creationId xmlns:p14="http://schemas.microsoft.com/office/powerpoint/2010/main" val="3420967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107DF-7C31-AA42-9165-A59620B00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Building our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07776-FD62-B840-80C8-2EAA492A1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part of our music library is an API.</a:t>
            </a:r>
          </a:p>
          <a:p>
            <a:pPr lvl="1"/>
            <a:r>
              <a:rPr lang="en-US" dirty="0"/>
              <a:t>A set of classes and interfaces that will allow other programs to use our Library.</a:t>
            </a:r>
          </a:p>
          <a:p>
            <a:pPr lvl="1"/>
            <a:endParaRPr lang="en-US" dirty="0"/>
          </a:p>
          <a:p>
            <a:r>
              <a:rPr lang="en-US" dirty="0"/>
              <a:t>How can we do it wrong so as to make it:</a:t>
            </a:r>
          </a:p>
          <a:p>
            <a:pPr lvl="1"/>
            <a:r>
              <a:rPr lang="en-US" dirty="0"/>
              <a:t>Difficult to use</a:t>
            </a:r>
          </a:p>
          <a:p>
            <a:pPr lvl="1"/>
            <a:r>
              <a:rPr lang="en-US" dirty="0"/>
              <a:t>Hard to maintain</a:t>
            </a:r>
          </a:p>
          <a:p>
            <a:pPr lvl="1"/>
            <a:r>
              <a:rPr lang="en-US" dirty="0"/>
              <a:t>Inefficient</a:t>
            </a:r>
          </a:p>
          <a:p>
            <a:pPr lvl="1"/>
            <a:r>
              <a:rPr lang="en-US" dirty="0"/>
              <a:t>Confusing</a:t>
            </a:r>
          </a:p>
          <a:p>
            <a:pPr lvl="1"/>
            <a:r>
              <a:rPr lang="en-US" dirty="0"/>
              <a:t>Introduce subtle bugs</a:t>
            </a:r>
          </a:p>
        </p:txBody>
      </p:sp>
    </p:spTree>
    <p:extLst>
      <p:ext uri="{BB962C8B-B14F-4D97-AF65-F5344CB8AC3E}">
        <p14:creationId xmlns:p14="http://schemas.microsoft.com/office/powerpoint/2010/main" val="941950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4E152-B739-D743-8916-9B046EA0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Frustrating our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84444-8217-9948-B4A2-39671FF5A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We’ve heard that our users really want two things:</a:t>
            </a:r>
          </a:p>
          <a:p>
            <a:pPr lvl="1"/>
            <a:r>
              <a:rPr lang="en-US" dirty="0"/>
              <a:t>Simplicity – they don’t like complicated UIs, reading documentation, or having to fiddle around with settings.</a:t>
            </a:r>
          </a:p>
          <a:p>
            <a:pPr lvl="1"/>
            <a:r>
              <a:rPr lang="en-US" dirty="0"/>
              <a:t>Customization. They want to be able to create their own playlists, get recommendations, and personalize their experience.</a:t>
            </a:r>
          </a:p>
          <a:p>
            <a:pPr lvl="1"/>
            <a:endParaRPr lang="en-US" dirty="0"/>
          </a:p>
          <a:p>
            <a:r>
              <a:rPr lang="en-US" dirty="0"/>
              <a:t>How can we build the UI wrong? What are some design choices that would maximize frustration?</a:t>
            </a:r>
          </a:p>
        </p:txBody>
      </p:sp>
    </p:spTree>
    <p:extLst>
      <p:ext uri="{BB962C8B-B14F-4D97-AF65-F5344CB8AC3E}">
        <p14:creationId xmlns:p14="http://schemas.microsoft.com/office/powerpoint/2010/main" val="2654682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2B0C4-D6E3-B448-8AFF-6AA1B8436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Frustrating ourselves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9D1A9-CF65-B244-910A-0C3E7B833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know that we’re going to be working on the project for at least a year, with several versions being released and multiple independent teams.</a:t>
            </a:r>
          </a:p>
          <a:p>
            <a:endParaRPr lang="en-US" dirty="0"/>
          </a:p>
          <a:p>
            <a:r>
              <a:rPr lang="en-US" dirty="0"/>
              <a:t>What can we do to make sure this is a frustrating experience?</a:t>
            </a:r>
          </a:p>
        </p:txBody>
      </p:sp>
    </p:spTree>
    <p:extLst>
      <p:ext uri="{BB962C8B-B14F-4D97-AF65-F5344CB8AC3E}">
        <p14:creationId xmlns:p14="http://schemas.microsoft.com/office/powerpoint/2010/main" val="1818011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8DA85-CB59-0E4C-8C11-A2DDB312B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06C5D-22C3-4A4C-998E-10C4C6FEF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of the four areas, examine your problems, choose the most interesting ones, and ask:</a:t>
            </a:r>
          </a:p>
          <a:p>
            <a:endParaRPr lang="en-US" dirty="0"/>
          </a:p>
          <a:p>
            <a:pPr lvl="1"/>
            <a:r>
              <a:rPr lang="en-US" dirty="0"/>
              <a:t>Why is it a problem?</a:t>
            </a:r>
          </a:p>
          <a:p>
            <a:pPr lvl="1"/>
            <a:r>
              <a:rPr lang="en-US" dirty="0"/>
              <a:t>What are potential bugs or errors?</a:t>
            </a:r>
          </a:p>
          <a:p>
            <a:pPr lvl="1"/>
            <a:r>
              <a:rPr lang="en-US" dirty="0"/>
              <a:t>How serious is the problem?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Order/group your solutions by seriousness</a:t>
            </a:r>
          </a:p>
        </p:txBody>
      </p:sp>
    </p:spTree>
    <p:extLst>
      <p:ext uri="{BB962C8B-B14F-4D97-AF65-F5344CB8AC3E}">
        <p14:creationId xmlns:p14="http://schemas.microsoft.com/office/powerpoint/2010/main" val="38734175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B82F2-55FD-8D41-BD05-9A13D5FCF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Reversal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0977B-B91B-2C4A-BE80-79770B296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of your “bad” solutions, how might you turn them into “good” solutions?</a:t>
            </a:r>
          </a:p>
          <a:p>
            <a:endParaRPr lang="en-US" dirty="0"/>
          </a:p>
          <a:p>
            <a:r>
              <a:rPr lang="en-US" dirty="0"/>
              <a:t>Are there principles that we’ve learned in class that you might apply?</a:t>
            </a:r>
          </a:p>
          <a:p>
            <a:endParaRPr lang="en-US" dirty="0"/>
          </a:p>
          <a:p>
            <a:r>
              <a:rPr lang="en-US" dirty="0"/>
              <a:t>By “inverting” the problem, can you find an interesting solution or approach?</a:t>
            </a:r>
          </a:p>
          <a:p>
            <a:pPr lvl="1"/>
            <a:r>
              <a:rPr lang="en-US" dirty="0"/>
              <a:t>Are you reminded of issues you might have glossed over?</a:t>
            </a:r>
          </a:p>
        </p:txBody>
      </p:sp>
    </p:spTree>
    <p:extLst>
      <p:ext uri="{BB962C8B-B14F-4D97-AF65-F5344CB8AC3E}">
        <p14:creationId xmlns:p14="http://schemas.microsoft.com/office/powerpoint/2010/main" val="10387609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A8FDB-0C32-30BD-1BCF-36D0E01AA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to yesterday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6874E-F6C0-0839-1C2E-606551690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that we know a little bit about design thinking, dig up the idea that you started thinking about yesterday.</a:t>
            </a:r>
          </a:p>
          <a:p>
            <a:endParaRPr lang="en-US" dirty="0"/>
          </a:p>
          <a:p>
            <a:pPr lvl="1"/>
            <a:r>
              <a:rPr lang="en-US" dirty="0"/>
              <a:t>Who are your users?</a:t>
            </a:r>
          </a:p>
          <a:p>
            <a:pPr lvl="1"/>
            <a:r>
              <a:rPr lang="en-US" dirty="0"/>
              <a:t>How would you get feedback from them?</a:t>
            </a:r>
          </a:p>
          <a:p>
            <a:pPr lvl="1"/>
            <a:r>
              <a:rPr lang="en-US" dirty="0"/>
              <a:t>What is the/a core problem that you want to address? Can you state it clearly and succinctly? </a:t>
            </a:r>
          </a:p>
          <a:p>
            <a:pPr lvl="1"/>
            <a:r>
              <a:rPr lang="en-US" dirty="0"/>
              <a:t>How might you construct a proof of concept to help you understand the problem better? </a:t>
            </a:r>
          </a:p>
        </p:txBody>
      </p:sp>
    </p:spTree>
    <p:extLst>
      <p:ext uri="{BB962C8B-B14F-4D97-AF65-F5344CB8AC3E}">
        <p14:creationId xmlns:p14="http://schemas.microsoft.com/office/powerpoint/2010/main" val="2203689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94708-3E9D-A287-2075-C2D548542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24B68-46B1-3CA2-E77D-E2A20FDE0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71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53AC8-FE42-C6FD-64AE-E3AE9353C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Programmatic interfaces for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2AD08-6C3C-FC34-68A1-02CF157FC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Yesterday we saw how to use an LLM as a tool for generating code, and how to use it within the browser to brainstorm.</a:t>
            </a:r>
          </a:p>
          <a:p>
            <a:endParaRPr lang="en-US" dirty="0"/>
          </a:p>
          <a:p>
            <a:r>
              <a:rPr lang="en-US" dirty="0"/>
              <a:t>We can also use an LLM as a service within our programs.</a:t>
            </a:r>
          </a:p>
          <a:p>
            <a:endParaRPr lang="en-US" dirty="0"/>
          </a:p>
          <a:p>
            <a:pPr lvl="1"/>
            <a:r>
              <a:rPr lang="en-US" dirty="0"/>
              <a:t>Call out to get results of prompts.</a:t>
            </a:r>
          </a:p>
        </p:txBody>
      </p:sp>
    </p:spTree>
    <p:extLst>
      <p:ext uri="{BB962C8B-B14F-4D97-AF65-F5344CB8AC3E}">
        <p14:creationId xmlns:p14="http://schemas.microsoft.com/office/powerpoint/2010/main" val="1191993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8CD4B-32B9-B36D-11F9-2A90A77C9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Thinking</a:t>
            </a:r>
          </a:p>
        </p:txBody>
      </p:sp>
      <p:pic>
        <p:nvPicPr>
          <p:cNvPr id="1026" name="Picture 2" descr="Design Thinking 101 - NN/G">
            <a:extLst>
              <a:ext uri="{FF2B5EF4-FFF2-40B4-BE49-F238E27FC236}">
                <a16:creationId xmlns:a16="http://schemas.microsoft.com/office/drawing/2014/main" id="{B25AAC67-1053-AFD0-FE5E-2AFFCB76FD0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0009" y="1323546"/>
            <a:ext cx="4333462" cy="4381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B54CE1-FD33-CD3E-F484-FFDE1D69B6FB}"/>
              </a:ext>
            </a:extLst>
          </p:cNvPr>
          <p:cNvSpPr txBox="1"/>
          <p:nvPr/>
        </p:nvSpPr>
        <p:spPr>
          <a:xfrm>
            <a:off x="993913" y="2107096"/>
            <a:ext cx="48602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Design thinking is an iterative, user-centered approach to problem solving.</a:t>
            </a:r>
          </a:p>
          <a:p>
            <a:endParaRPr lang="en-US" dirty="0"/>
          </a:p>
          <a:p>
            <a:r>
              <a:rPr lang="en-US" dirty="0"/>
              <a:t>Core ideas:</a:t>
            </a:r>
          </a:p>
          <a:p>
            <a:endParaRPr lang="en-US" dirty="0"/>
          </a:p>
          <a:p>
            <a:r>
              <a:rPr lang="en-US" dirty="0"/>
              <a:t>Get user feedback early and often</a:t>
            </a:r>
          </a:p>
          <a:p>
            <a:r>
              <a:rPr lang="en-US" dirty="0"/>
              <a:t>Rapid prototyping</a:t>
            </a:r>
          </a:p>
          <a:p>
            <a:r>
              <a:rPr lang="en-US" dirty="0"/>
              <a:t>Generate a range of ideas</a:t>
            </a:r>
          </a:p>
          <a:p>
            <a:r>
              <a:rPr lang="en-US" dirty="0"/>
              <a:t>Avoid locking into bad decisions or design paths</a:t>
            </a:r>
          </a:p>
          <a:p>
            <a:r>
              <a:rPr lang="en-US" dirty="0"/>
              <a:t>Clearly understand the real problem you are trying to solve.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1652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7F4F1-F065-EDB2-53AE-D5A704BEB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and ecosystems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4D159-5957-AD68-296E-23F80E00A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using an LLM as a service, we often talk about the different </a:t>
            </a:r>
            <a:r>
              <a:rPr lang="en-US" i="1" dirty="0"/>
              <a:t>models</a:t>
            </a:r>
            <a:r>
              <a:rPr lang="en-US" dirty="0"/>
              <a:t> that are available.</a:t>
            </a:r>
          </a:p>
          <a:p>
            <a:pPr lvl="1"/>
            <a:r>
              <a:rPr lang="en-US" dirty="0"/>
              <a:t>There’s a lot!</a:t>
            </a:r>
          </a:p>
          <a:p>
            <a:pPr lvl="1"/>
            <a:r>
              <a:rPr lang="en-US" dirty="0"/>
              <a:t>Different companies</a:t>
            </a:r>
          </a:p>
          <a:p>
            <a:pPr lvl="1"/>
            <a:r>
              <a:rPr lang="en-US" dirty="0"/>
              <a:t>Different sizes</a:t>
            </a:r>
          </a:p>
          <a:p>
            <a:pPr lvl="1"/>
            <a:r>
              <a:rPr lang="en-US" dirty="0"/>
              <a:t>Different licenses</a:t>
            </a:r>
          </a:p>
          <a:p>
            <a:pPr lvl="1"/>
            <a:r>
              <a:rPr lang="en-US" dirty="0"/>
              <a:t>Different training regimens</a:t>
            </a:r>
          </a:p>
          <a:p>
            <a:pPr lvl="1"/>
            <a:r>
              <a:rPr lang="en-US" dirty="0"/>
              <a:t>Different capabilities</a:t>
            </a:r>
          </a:p>
          <a:p>
            <a:pPr lvl="1"/>
            <a:r>
              <a:rPr lang="en-US" dirty="0"/>
              <a:t>Different inputs</a:t>
            </a:r>
          </a:p>
        </p:txBody>
      </p:sp>
    </p:spTree>
    <p:extLst>
      <p:ext uri="{BB962C8B-B14F-4D97-AF65-F5344CB8AC3E}">
        <p14:creationId xmlns:p14="http://schemas.microsoft.com/office/powerpoint/2010/main" val="28503805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3CA0C-1B88-52A6-696B-37D954F2A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Hugging 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5735D-597B-3912-1CF3-0B6C4E901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Hugging Face is an open platform for hosting AI models, datasets, tutorials, and more.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You can run code there, host your own models, find fully-baked applications, and more.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Tons of great resources.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err="1"/>
              <a:t>huggingface.co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363478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3D725-303D-40F6-49E4-30A4537BA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9D48A-6DFD-1FBC-257B-5E35A5DB5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model card</a:t>
            </a:r>
            <a:r>
              <a:rPr lang="en-US" dirty="0"/>
              <a:t> is a standardized way of describing a deep learning model.</a:t>
            </a:r>
          </a:p>
          <a:p>
            <a:endParaRPr lang="en-US" dirty="0"/>
          </a:p>
          <a:p>
            <a:pPr lvl="1"/>
            <a:r>
              <a:rPr lang="en-US" dirty="0"/>
              <a:t>How was it trained?</a:t>
            </a:r>
          </a:p>
          <a:p>
            <a:pPr lvl="1"/>
            <a:r>
              <a:rPr lang="en-US" dirty="0"/>
              <a:t>What’s its size?</a:t>
            </a:r>
          </a:p>
          <a:p>
            <a:pPr lvl="1"/>
            <a:r>
              <a:rPr lang="en-US" dirty="0"/>
              <a:t>What are the license requirements?</a:t>
            </a:r>
          </a:p>
          <a:p>
            <a:pPr lvl="1"/>
            <a:r>
              <a:rPr lang="en-US" dirty="0"/>
              <a:t>What are its capabilities?</a:t>
            </a:r>
          </a:p>
          <a:p>
            <a:pPr lvl="1"/>
            <a:r>
              <a:rPr lang="en-US" dirty="0"/>
              <a:t>How can you access the model?</a:t>
            </a:r>
          </a:p>
        </p:txBody>
      </p:sp>
    </p:spTree>
    <p:extLst>
      <p:ext uri="{BB962C8B-B14F-4D97-AF65-F5344CB8AC3E}">
        <p14:creationId xmlns:p14="http://schemas.microsoft.com/office/powerpoint/2010/main" val="3867972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BDE8C-DF93-0563-89E8-15AB2105D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2B9A0-7D94-60C6-7E16-F2E3618FD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actual usage is pretty straightforward: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client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genai.Client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vertexai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=True, project=PROJECT_ID, location=LOCATION)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response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client.models.generate_content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model=MODEL_ID, contents="What's the largest planet in our solar system?")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display(Markdown(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response.text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marL="0" indent="0">
              <a:buNone/>
            </a:pPr>
            <a:endParaRPr lang="en-US" dirty="0"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cs typeface="Courier New" panose="02070309020205020404" pitchFamily="49" charset="0"/>
              </a:rPr>
              <a:t>Contents is the string sent to the LLM, and the result is in response.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70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B8F0B-5B45-DC95-F788-3372C902A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– using Vertex AI Studio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C68BF-EFFB-CAA6-0D7C-C1A77E657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this lab, you’ll work with Google’s Vertex AI studio to see some examples of how to programmatically interface with AI models.</a:t>
            </a:r>
          </a:p>
          <a:p>
            <a:endParaRPr lang="en-US" dirty="0"/>
          </a:p>
          <a:p>
            <a:r>
              <a:rPr lang="en-US" dirty="0"/>
              <a:t>Fussiness level increasing – there’s a little tinkering needed to get everything working correctly.</a:t>
            </a:r>
          </a:p>
          <a:p>
            <a:pPr lvl="1"/>
            <a:r>
              <a:rPr lang="en-US" dirty="0"/>
              <a:t>Google account</a:t>
            </a:r>
          </a:p>
          <a:p>
            <a:pPr lvl="1"/>
            <a:r>
              <a:rPr lang="en-US" dirty="0"/>
              <a:t>Vertex API key</a:t>
            </a:r>
          </a:p>
          <a:p>
            <a:pPr lvl="1"/>
            <a:r>
              <a:rPr lang="en-US" dirty="0"/>
              <a:t>Project ID</a:t>
            </a:r>
          </a:p>
          <a:p>
            <a:pPr lvl="1"/>
            <a:endParaRPr lang="en-US" dirty="0"/>
          </a:p>
          <a:p>
            <a:r>
              <a:rPr lang="en-US" dirty="0"/>
              <a:t>Think about how you might use this capability in your own project.</a:t>
            </a:r>
          </a:p>
        </p:txBody>
      </p:sp>
    </p:spTree>
    <p:extLst>
      <p:ext uri="{BB962C8B-B14F-4D97-AF65-F5344CB8AC3E}">
        <p14:creationId xmlns:p14="http://schemas.microsoft.com/office/powerpoint/2010/main" val="13424979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F7D53-5E19-8ED7-4198-D6719EFB4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Lunch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59679-C6DB-BA58-0F73-489F71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2481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BB459-606F-98DB-4830-5A82FA568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Multimodal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4C1E5-B8DE-B038-E9E7-E6EDC911C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we saw in the lab before lunch, Vertex AI can work with other inputs besides text.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Sound </a:t>
            </a:r>
          </a:p>
          <a:p>
            <a:pPr lvl="1"/>
            <a:r>
              <a:rPr lang="en-US" dirty="0"/>
              <a:t>Video</a:t>
            </a:r>
          </a:p>
          <a:p>
            <a:pPr lvl="1"/>
            <a:r>
              <a:rPr lang="en-US" dirty="0"/>
              <a:t>Rich document formats</a:t>
            </a:r>
          </a:p>
        </p:txBody>
      </p:sp>
    </p:spTree>
    <p:extLst>
      <p:ext uri="{BB962C8B-B14F-4D97-AF65-F5344CB8AC3E}">
        <p14:creationId xmlns:p14="http://schemas.microsoft.com/office/powerpoint/2010/main" val="33974839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1F38B-FBB7-DC80-7260-BF4A0F87C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images with neural nets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80E03-9CE2-6F25-7C77-7F153FF970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how can we process images with this approach?</a:t>
            </a:r>
          </a:p>
          <a:p>
            <a:endParaRPr lang="en-US" dirty="0"/>
          </a:p>
          <a:p>
            <a:pPr lvl="1"/>
            <a:r>
              <a:rPr lang="en-US" dirty="0"/>
              <a:t>How do computers represent images?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 can AI tools generate realistic images?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Why do they have a hard time with fingers?</a:t>
            </a:r>
          </a:p>
        </p:txBody>
      </p:sp>
    </p:spTree>
    <p:extLst>
      <p:ext uri="{BB962C8B-B14F-4D97-AF65-F5344CB8AC3E}">
        <p14:creationId xmlns:p14="http://schemas.microsoft.com/office/powerpoint/2010/main" val="36269418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EE65-5F3D-D581-793B-B117A2AE4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pixels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0D4E6C-BCC9-18AF-B6E7-E07898686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84" y="1690688"/>
            <a:ext cx="3843100" cy="28936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43A109-438A-44F2-0B01-7154DFC5A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709" y="1551084"/>
            <a:ext cx="1540476" cy="2730844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045D38B-7C70-E7D9-59D3-C2E1504FC7BC}"/>
              </a:ext>
            </a:extLst>
          </p:cNvPr>
          <p:cNvCxnSpPr>
            <a:cxnSpLocks/>
          </p:cNvCxnSpPr>
          <p:nvPr/>
        </p:nvCxnSpPr>
        <p:spPr>
          <a:xfrm flipH="1">
            <a:off x="2866768" y="1690688"/>
            <a:ext cx="3348681" cy="144683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1E88045-0BE2-D0EA-4D89-A2C2677AD057}"/>
              </a:ext>
            </a:extLst>
          </p:cNvPr>
          <p:cNvCxnSpPr>
            <a:cxnSpLocks/>
          </p:cNvCxnSpPr>
          <p:nvPr/>
        </p:nvCxnSpPr>
        <p:spPr>
          <a:xfrm flipH="1" flipV="1">
            <a:off x="2866768" y="3237470"/>
            <a:ext cx="3426941" cy="92318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0F4BC1D-1FA0-3285-8AAC-7B102922489F}"/>
              </a:ext>
            </a:extLst>
          </p:cNvPr>
          <p:cNvSpPr txBox="1"/>
          <p:nvPr/>
        </p:nvSpPr>
        <p:spPr>
          <a:xfrm>
            <a:off x="432486" y="4797980"/>
            <a:ext cx="889070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Images are comprised of a large number of </a:t>
            </a:r>
            <a:r>
              <a:rPr lang="en-US" i="1" dirty="0"/>
              <a:t>pixels</a:t>
            </a:r>
            <a:r>
              <a:rPr lang="en-US" dirty="0"/>
              <a:t>. </a:t>
            </a:r>
          </a:p>
          <a:p>
            <a:r>
              <a:rPr lang="en-US" dirty="0"/>
              <a:t>A pixel can be thought of as a set of numbers &lt;</a:t>
            </a:r>
            <a:r>
              <a:rPr lang="en-US" dirty="0" err="1"/>
              <a:t>x,y,z</a:t>
            </a:r>
            <a:r>
              <a:rPr lang="en-US" dirty="0"/>
              <a:t>&gt; representing the color at that point.</a:t>
            </a:r>
          </a:p>
          <a:p>
            <a:r>
              <a:rPr lang="en-US" dirty="0"/>
              <a:t>    &lt;</a:t>
            </a:r>
            <a:r>
              <a:rPr lang="en-US" dirty="0" err="1"/>
              <a:t>x,y,z</a:t>
            </a:r>
            <a:r>
              <a:rPr lang="en-US" dirty="0"/>
              <a:t>&gt; are usually the red, green, and blue in that color. </a:t>
            </a:r>
          </a:p>
          <a:p>
            <a:r>
              <a:rPr lang="en-US" dirty="0"/>
              <a:t>	(sometimes we have other color scales, or other values such as luminance)</a:t>
            </a:r>
          </a:p>
          <a:p>
            <a:r>
              <a:rPr lang="en-US" dirty="0"/>
              <a:t>That means that we can think of a picture as an array of </a:t>
            </a:r>
            <a:r>
              <a:rPr lang="en-US" i="1" dirty="0"/>
              <a:t>features, </a:t>
            </a:r>
            <a:r>
              <a:rPr lang="en-US" dirty="0"/>
              <a:t>each of which is a pixel.</a:t>
            </a:r>
          </a:p>
        </p:txBody>
      </p:sp>
    </p:spTree>
    <p:extLst>
      <p:ext uri="{BB962C8B-B14F-4D97-AF65-F5344CB8AC3E}">
        <p14:creationId xmlns:p14="http://schemas.microsoft.com/office/powerpoint/2010/main" val="12112055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D301EE-AF91-924F-AAAC-91D188275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CB02F-2699-015D-BA13-A82CA1022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Classifying images</a:t>
            </a:r>
          </a:p>
        </p:txBody>
      </p:sp>
      <p:pic>
        <p:nvPicPr>
          <p:cNvPr id="4098" name="Picture 2" descr="Convolutional Neural Network. Learn Convolutional Neural Network from… | by  dshahid380 | Towards Data Science">
            <a:extLst>
              <a:ext uri="{FF2B5EF4-FFF2-40B4-BE49-F238E27FC236}">
                <a16:creationId xmlns:a16="http://schemas.microsoft.com/office/drawing/2014/main" id="{60EBF6C6-5E36-3E78-E34A-B83F450B6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478" y="1545867"/>
            <a:ext cx="8590006" cy="292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9EA3C2-CB43-0AE6-432F-B6A5E4FF4B3D}"/>
              </a:ext>
            </a:extLst>
          </p:cNvPr>
          <p:cNvSpPr txBox="1"/>
          <p:nvPr/>
        </p:nvSpPr>
        <p:spPr>
          <a:xfrm>
            <a:off x="724750" y="4819135"/>
            <a:ext cx="667445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Classifying </a:t>
            </a:r>
            <a:r>
              <a:rPr lang="en-US" dirty="0"/>
              <a:t>an image is the task of mapping a label to an image.</a:t>
            </a:r>
          </a:p>
          <a:p>
            <a:r>
              <a:rPr lang="en-US" dirty="0"/>
              <a:t>We start with labeled training data, and use this to detect patterns.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huggingface.co</a:t>
            </a:r>
            <a:r>
              <a:rPr lang="en-US" dirty="0"/>
              <a:t>/datasets/imagenet-1k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846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93A68-4E30-084B-8C22-1C193DF1E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User-centered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BF9A9-DED5-3940-AA40-2FDEBC997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User-centered design </a:t>
            </a:r>
            <a:r>
              <a:rPr lang="en-US" dirty="0"/>
              <a:t>is the idea that, at each phase of the design process, you talk to users and try to understand what their needs are.</a:t>
            </a:r>
          </a:p>
          <a:p>
            <a:r>
              <a:rPr lang="en-US" dirty="0"/>
              <a:t>First, understand the user context.</a:t>
            </a:r>
          </a:p>
          <a:p>
            <a:endParaRPr lang="en-US" i="1" dirty="0"/>
          </a:p>
          <a:p>
            <a:r>
              <a:rPr lang="en-US" dirty="0"/>
              <a:t>What are the problems they care about addressing?</a:t>
            </a:r>
          </a:p>
          <a:p>
            <a:r>
              <a:rPr lang="en-US" dirty="0"/>
              <a:t>What are their frustrations and pain points? </a:t>
            </a:r>
          </a:p>
          <a:p>
            <a:r>
              <a:rPr lang="en-US" dirty="0"/>
              <a:t>How do they solve the problem currently?</a:t>
            </a:r>
          </a:p>
          <a:p>
            <a:r>
              <a:rPr lang="en-US" dirty="0"/>
              <a:t>Ask them to walk through the process.</a:t>
            </a:r>
          </a:p>
        </p:txBody>
      </p:sp>
    </p:spTree>
    <p:extLst>
      <p:ext uri="{BB962C8B-B14F-4D97-AF65-F5344CB8AC3E}">
        <p14:creationId xmlns:p14="http://schemas.microsoft.com/office/powerpoint/2010/main" val="34275947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4CB28-9709-1555-43F4-7F526628F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Classifying images</a:t>
            </a:r>
          </a:p>
        </p:txBody>
      </p:sp>
      <p:pic>
        <p:nvPicPr>
          <p:cNvPr id="4098" name="Picture 2" descr="Convolutional Neural Network. Learn Convolutional Neural Network from… | by  dshahid380 | Towards Data Science">
            <a:extLst>
              <a:ext uri="{FF2B5EF4-FFF2-40B4-BE49-F238E27FC236}">
                <a16:creationId xmlns:a16="http://schemas.microsoft.com/office/drawing/2014/main" id="{1CA58FA7-9897-AD73-3E31-4805A90A0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478" y="1545867"/>
            <a:ext cx="8590006" cy="292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0BBCFE-9F29-26D5-7236-20829CD5653A}"/>
              </a:ext>
            </a:extLst>
          </p:cNvPr>
          <p:cNvSpPr txBox="1"/>
          <p:nvPr/>
        </p:nvSpPr>
        <p:spPr>
          <a:xfrm>
            <a:off x="1062681" y="5276335"/>
            <a:ext cx="8264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</a:t>
            </a:r>
            <a:r>
              <a:rPr lang="en-US" i="1" dirty="0"/>
              <a:t>embed</a:t>
            </a:r>
            <a:r>
              <a:rPr lang="en-US" dirty="0"/>
              <a:t> the image into a smaller space that’s easier to work with. </a:t>
            </a:r>
          </a:p>
          <a:p>
            <a:r>
              <a:rPr lang="en-US" dirty="0"/>
              <a:t>We then train the network to associate particular embeddings with particular labels.</a:t>
            </a:r>
          </a:p>
        </p:txBody>
      </p:sp>
    </p:spTree>
    <p:extLst>
      <p:ext uri="{BB962C8B-B14F-4D97-AF65-F5344CB8AC3E}">
        <p14:creationId xmlns:p14="http://schemas.microsoft.com/office/powerpoint/2010/main" val="34975645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0D9D9-FDEF-13DE-8E57-1E25CD32F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Classifying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556C2-87B0-DB30-4156-F43C58ABFB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being learned?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9093F5-898D-FED1-E536-B85F0E87C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174" y="3010694"/>
            <a:ext cx="558800" cy="990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461C3A-7D09-4337-6CC8-A8E78DDCE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087" y="2309191"/>
            <a:ext cx="558800" cy="990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5083A3-F4E4-AFC8-2A7D-68C4DF81B6CC}"/>
              </a:ext>
            </a:extLst>
          </p:cNvPr>
          <p:cNvSpPr txBox="1"/>
          <p:nvPr/>
        </p:nvSpPr>
        <p:spPr>
          <a:xfrm>
            <a:off x="2355574" y="2405270"/>
            <a:ext cx="3882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Low-level relationships between pixels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D6894E-B80C-F1DA-C1E8-5A46B4F19D0E}"/>
              </a:ext>
            </a:extLst>
          </p:cNvPr>
          <p:cNvSpPr txBox="1"/>
          <p:nvPr/>
        </p:nvSpPr>
        <p:spPr>
          <a:xfrm>
            <a:off x="2974375" y="3321328"/>
            <a:ext cx="4020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composed into higher-level features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FF3CF4-1F1E-7115-1907-5DF1B295FF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7400" y="4019411"/>
            <a:ext cx="2768600" cy="1828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0A139AE-E800-830A-42B6-6D5CA9F5D1A7}"/>
              </a:ext>
            </a:extLst>
          </p:cNvPr>
          <p:cNvSpPr/>
          <p:nvPr/>
        </p:nvSpPr>
        <p:spPr>
          <a:xfrm>
            <a:off x="3546388" y="4125416"/>
            <a:ext cx="827903" cy="804930"/>
          </a:xfrm>
          <a:prstGeom prst="rect">
            <a:avLst/>
          </a:prstGeom>
          <a:solidFill>
            <a:srgbClr val="1D9A78">
              <a:alpha val="239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8C0170-3397-001F-7327-68029B1C239E}"/>
              </a:ext>
            </a:extLst>
          </p:cNvPr>
          <p:cNvSpPr/>
          <p:nvPr/>
        </p:nvSpPr>
        <p:spPr>
          <a:xfrm>
            <a:off x="5301049" y="4035989"/>
            <a:ext cx="646669" cy="804930"/>
          </a:xfrm>
          <a:prstGeom prst="rect">
            <a:avLst/>
          </a:prstGeom>
          <a:solidFill>
            <a:srgbClr val="1D9A78">
              <a:alpha val="239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21CC22-F347-FE7C-24D6-94BC7D82FCDA}"/>
              </a:ext>
            </a:extLst>
          </p:cNvPr>
          <p:cNvSpPr/>
          <p:nvPr/>
        </p:nvSpPr>
        <p:spPr>
          <a:xfrm>
            <a:off x="4570428" y="4975856"/>
            <a:ext cx="827903" cy="804930"/>
          </a:xfrm>
          <a:prstGeom prst="rect">
            <a:avLst/>
          </a:prstGeom>
          <a:solidFill>
            <a:srgbClr val="1D9A78">
              <a:alpha val="2392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D50033-90B2-D078-43E6-4AD6A3908932}"/>
              </a:ext>
            </a:extLst>
          </p:cNvPr>
          <p:cNvSpPr txBox="1"/>
          <p:nvPr/>
        </p:nvSpPr>
        <p:spPr>
          <a:xfrm>
            <a:off x="6660292" y="3808660"/>
            <a:ext cx="4767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then relationships between these features are induced.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A9FC18-2DD3-4535-E458-5BD44E177EB3}"/>
              </a:ext>
            </a:extLst>
          </p:cNvPr>
          <p:cNvSpPr txBox="1"/>
          <p:nvPr/>
        </p:nvSpPr>
        <p:spPr>
          <a:xfrm>
            <a:off x="6641359" y="4610646"/>
            <a:ext cx="52652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Pictures with this set of relationships between features are placed into the class “Obi-wan”.</a:t>
            </a:r>
          </a:p>
          <a:p>
            <a:endParaRPr lang="en-US" dirty="0"/>
          </a:p>
          <a:p>
            <a:r>
              <a:rPr lang="en-US" dirty="0"/>
              <a:t>No symbols being used!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1DC216-725B-8FE5-B529-1E1320F5F8B8}"/>
              </a:ext>
            </a:extLst>
          </p:cNvPr>
          <p:cNvSpPr txBox="1"/>
          <p:nvPr/>
        </p:nvSpPr>
        <p:spPr>
          <a:xfrm>
            <a:off x="168429" y="4454991"/>
            <a:ext cx="30106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We have redefined the problem from</a:t>
            </a:r>
          </a:p>
          <a:p>
            <a:r>
              <a:rPr lang="en-US" dirty="0"/>
              <a:t>”is that a cat” to “does this collection of pixels meet a threshold.”</a:t>
            </a:r>
          </a:p>
        </p:txBody>
      </p:sp>
    </p:spTree>
    <p:extLst>
      <p:ext uri="{BB962C8B-B14F-4D97-AF65-F5344CB8AC3E}">
        <p14:creationId xmlns:p14="http://schemas.microsoft.com/office/powerpoint/2010/main" val="3245680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129C4-831C-ABC9-ED92-1E0FC2195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Foundation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BC632-DD6D-B33B-02E7-8E93F18DE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with text, we can create a </a:t>
            </a:r>
            <a:r>
              <a:rPr lang="en-US" i="1" dirty="0"/>
              <a:t>foundation model</a:t>
            </a:r>
            <a:r>
              <a:rPr lang="en-US" dirty="0"/>
              <a:t> for images.</a:t>
            </a:r>
          </a:p>
          <a:p>
            <a:pPr lvl="1"/>
            <a:r>
              <a:rPr lang="en-US" dirty="0"/>
              <a:t>Take a huge collection of images and learn relationships between pixels, then between higher-level features.</a:t>
            </a:r>
          </a:p>
          <a:p>
            <a:pPr lvl="1"/>
            <a:endParaRPr lang="en-US" dirty="0"/>
          </a:p>
          <a:p>
            <a:r>
              <a:rPr lang="en-US" dirty="0"/>
              <a:t>A foundation model can then be easily </a:t>
            </a:r>
            <a:r>
              <a:rPr lang="en-US" i="1" dirty="0"/>
              <a:t>fine-tuned</a:t>
            </a:r>
            <a:r>
              <a:rPr lang="en-US" dirty="0"/>
              <a:t> to classify particular types of objects, such as cats or illegal gold mines.</a:t>
            </a:r>
          </a:p>
        </p:txBody>
      </p:sp>
    </p:spTree>
    <p:extLst>
      <p:ext uri="{BB962C8B-B14F-4D97-AF65-F5344CB8AC3E}">
        <p14:creationId xmlns:p14="http://schemas.microsoft.com/office/powerpoint/2010/main" val="9618194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1DFAD-D7F9-EB84-9B39-572A36B2C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84"/>
            <a:ext cx="10515600" cy="1325563"/>
          </a:xfrm>
        </p:spPr>
        <p:txBody>
          <a:bodyPr/>
          <a:lstStyle/>
          <a:p>
            <a:r>
              <a:rPr lang="en-US" dirty="0"/>
              <a:t>Vision Transformers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6564E37-976C-287D-3B3D-B2321158E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097" y="1182756"/>
            <a:ext cx="4679846" cy="5516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0B83BC5-E018-D14D-3FEA-6226AAAE13C2}"/>
              </a:ext>
            </a:extLst>
          </p:cNvPr>
          <p:cNvSpPr txBox="1"/>
          <p:nvPr/>
        </p:nvSpPr>
        <p:spPr>
          <a:xfrm>
            <a:off x="1152939" y="1948070"/>
            <a:ext cx="45819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Prithvi is a </a:t>
            </a:r>
            <a:r>
              <a:rPr lang="en-US" i="1" dirty="0"/>
              <a:t>vision transformer.</a:t>
            </a:r>
            <a:endParaRPr lang="en-US" dirty="0"/>
          </a:p>
          <a:p>
            <a:r>
              <a:rPr lang="en-US" dirty="0"/>
              <a:t>It operates on geospatial data.</a:t>
            </a:r>
          </a:p>
          <a:p>
            <a:endParaRPr lang="en-US" dirty="0"/>
          </a:p>
          <a:p>
            <a:r>
              <a:rPr lang="en-US" dirty="0"/>
              <a:t>It’s initially trained using masked input.</a:t>
            </a:r>
          </a:p>
          <a:p>
            <a:endParaRPr lang="en-US" dirty="0"/>
          </a:p>
          <a:p>
            <a:r>
              <a:rPr lang="en-US" dirty="0"/>
              <a:t>It can then:</a:t>
            </a:r>
          </a:p>
          <a:p>
            <a:pPr marL="285750" indent="-285750">
              <a:buFontTx/>
              <a:buChar char="-"/>
            </a:pPr>
            <a:r>
              <a:rPr lang="en-US" dirty="0"/>
              <a:t>Reconstruct images from partial input</a:t>
            </a:r>
          </a:p>
          <a:p>
            <a:pPr marL="285750" indent="-285750">
              <a:buFontTx/>
              <a:buChar char="-"/>
            </a:pPr>
            <a:r>
              <a:rPr lang="en-US" dirty="0"/>
              <a:t>Detect changes over time</a:t>
            </a:r>
          </a:p>
          <a:p>
            <a:pPr marL="285750" indent="-285750">
              <a:buFontTx/>
              <a:buChar char="-"/>
            </a:pPr>
            <a:r>
              <a:rPr lang="en-US" dirty="0"/>
              <a:t>Act in an unsupervised way to perform image similarity</a:t>
            </a:r>
          </a:p>
          <a:p>
            <a:pPr marL="285750" indent="-285750">
              <a:buFontTx/>
              <a:buChar char="-"/>
            </a:pPr>
            <a:r>
              <a:rPr lang="en-US" i="1" dirty="0"/>
              <a:t>Fine-tune</a:t>
            </a:r>
            <a:r>
              <a:rPr lang="en-US" dirty="0"/>
              <a:t> to act as a classifier.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Detect features, count elements.</a:t>
            </a:r>
          </a:p>
        </p:txBody>
      </p:sp>
    </p:spTree>
    <p:extLst>
      <p:ext uri="{BB962C8B-B14F-4D97-AF65-F5344CB8AC3E}">
        <p14:creationId xmlns:p14="http://schemas.microsoft.com/office/powerpoint/2010/main" val="31517217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3AC44-5034-5797-9AE9-9F9BF9CB4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C85E3-8654-0927-754F-1B34E9BA2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some care, we can also encode a graph as a neural network.</a:t>
            </a:r>
          </a:p>
          <a:p>
            <a:pPr lvl="1"/>
            <a:r>
              <a:rPr lang="en-US" dirty="0"/>
              <a:t>Our input vectors are the nodes, adjacency list, and some additional connectivity information.</a:t>
            </a:r>
          </a:p>
          <a:p>
            <a:pPr lvl="1"/>
            <a:r>
              <a:rPr lang="en-US" dirty="0"/>
              <a:t>Our layers are then </a:t>
            </a:r>
            <a:r>
              <a:rPr lang="en-US" i="1" dirty="0"/>
              <a:t>graph convolutions</a:t>
            </a:r>
            <a:r>
              <a:rPr lang="en-US" dirty="0"/>
              <a:t> that are ensured to produce new valid graphs.</a:t>
            </a:r>
          </a:p>
          <a:p>
            <a:pPr lvl="1"/>
            <a:endParaRPr lang="en-US" dirty="0"/>
          </a:p>
          <a:p>
            <a:r>
              <a:rPr lang="en-US" dirty="0"/>
              <a:t>We can then use this to build </a:t>
            </a:r>
            <a:r>
              <a:rPr lang="en-US" i="1" dirty="0"/>
              <a:t>graph foundation models.</a:t>
            </a:r>
            <a:endParaRPr lang="en-US" dirty="0"/>
          </a:p>
          <a:p>
            <a:r>
              <a:rPr lang="en-US" dirty="0"/>
              <a:t>For example: </a:t>
            </a:r>
          </a:p>
          <a:p>
            <a:pPr marL="0" indent="0">
              <a:buNone/>
            </a:pPr>
            <a:r>
              <a:rPr lang="en-US" sz="1800" dirty="0"/>
              <a:t>https://</a:t>
            </a:r>
            <a:r>
              <a:rPr lang="en-US" sz="1800" dirty="0" err="1"/>
              <a:t>research.google</a:t>
            </a:r>
            <a:r>
              <a:rPr lang="en-US" sz="1800" dirty="0"/>
              <a:t>/blog/insights-into-population-dynamics-a-foundation-model-for-geospatial-inference/</a:t>
            </a:r>
          </a:p>
        </p:txBody>
      </p:sp>
    </p:spTree>
    <p:extLst>
      <p:ext uri="{BB962C8B-B14F-4D97-AF65-F5344CB8AC3E}">
        <p14:creationId xmlns:p14="http://schemas.microsoft.com/office/powerpoint/2010/main" val="19390243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43F15-3608-0372-63F9-0EDE76C30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in image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54258-9FC9-C3A9-7845-8AF2C8C05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approach is extremely effective at finding patterns in what it is given.</a:t>
            </a:r>
          </a:p>
          <a:p>
            <a:r>
              <a:rPr lang="en-US" dirty="0"/>
              <a:t>It does not have </a:t>
            </a:r>
            <a:r>
              <a:rPr lang="en-US" i="1" dirty="0"/>
              <a:t>knowledge</a:t>
            </a:r>
            <a:r>
              <a:rPr lang="en-US" dirty="0"/>
              <a:t> of the context around it. </a:t>
            </a:r>
          </a:p>
          <a:p>
            <a:r>
              <a:rPr lang="en-US" dirty="0"/>
              <a:t>If our training set contains biases, these biases will be learned by the classifier.</a:t>
            </a:r>
          </a:p>
          <a:p>
            <a:pPr lvl="1"/>
            <a:r>
              <a:rPr lang="en-US" dirty="0"/>
              <a:t>For example, underrepresentation of dark-skinned faces in a facial recognition app.</a:t>
            </a:r>
          </a:p>
          <a:p>
            <a:pPr lvl="1"/>
            <a:endParaRPr lang="en-US" dirty="0"/>
          </a:p>
          <a:p>
            <a:r>
              <a:rPr lang="en-US" dirty="0"/>
              <a:t>Prejudicial or societal biases become inductive biases! </a:t>
            </a:r>
          </a:p>
        </p:txBody>
      </p:sp>
    </p:spTree>
    <p:extLst>
      <p:ext uri="{BB962C8B-B14F-4D97-AF65-F5344CB8AC3E}">
        <p14:creationId xmlns:p14="http://schemas.microsoft.com/office/powerpoint/2010/main" val="11965084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CEFBF-54A8-59B4-1A6F-813025EC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image generation?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EE91FB-ADA1-DF93-8F94-708107C2D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700" y="1868874"/>
            <a:ext cx="2352261" cy="17711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749087-5031-EFC1-46FF-C4322DC7C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41" y="3940566"/>
            <a:ext cx="2456389" cy="18495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B53729-97AA-F63B-F982-64BEEC8E2B4A}"/>
              </a:ext>
            </a:extLst>
          </p:cNvPr>
          <p:cNvSpPr/>
          <p:nvPr/>
        </p:nvSpPr>
        <p:spPr>
          <a:xfrm>
            <a:off x="4497859" y="3015049"/>
            <a:ext cx="1598141" cy="116153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5D17EFF-2DDD-8DB4-33F5-D0E0F4663523}"/>
              </a:ext>
            </a:extLst>
          </p:cNvPr>
          <p:cNvCxnSpPr>
            <a:cxnSpLocks/>
          </p:cNvCxnSpPr>
          <p:nvPr/>
        </p:nvCxnSpPr>
        <p:spPr>
          <a:xfrm>
            <a:off x="3474030" y="2611740"/>
            <a:ext cx="971544" cy="4572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A0FE076-32BF-287B-11DC-BB6D5CBBA5D6}"/>
              </a:ext>
            </a:extLst>
          </p:cNvPr>
          <p:cNvCxnSpPr>
            <a:cxnSpLocks/>
          </p:cNvCxnSpPr>
          <p:nvPr/>
        </p:nvCxnSpPr>
        <p:spPr>
          <a:xfrm flipV="1">
            <a:off x="3608173" y="3940566"/>
            <a:ext cx="889686" cy="61907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AD4A06-BC02-01DA-AA25-023EF40B543A}"/>
              </a:ext>
            </a:extLst>
          </p:cNvPr>
          <p:cNvCxnSpPr>
            <a:cxnSpLocks/>
          </p:cNvCxnSpPr>
          <p:nvPr/>
        </p:nvCxnSpPr>
        <p:spPr>
          <a:xfrm>
            <a:off x="6148285" y="3475474"/>
            <a:ext cx="1085613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B64F599-7572-822E-057E-76EA0A4859CD}"/>
              </a:ext>
            </a:extLst>
          </p:cNvPr>
          <p:cNvSpPr txBox="1"/>
          <p:nvPr/>
        </p:nvSpPr>
        <p:spPr>
          <a:xfrm>
            <a:off x="7488195" y="3244334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”Obi-Wan”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8AC9E9-CC58-FCEB-28FD-E358A06640CB}"/>
              </a:ext>
            </a:extLst>
          </p:cNvPr>
          <p:cNvSpPr txBox="1"/>
          <p:nvPr/>
        </p:nvSpPr>
        <p:spPr>
          <a:xfrm>
            <a:off x="4815103" y="3290808"/>
            <a:ext cx="107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Classifier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64DDD2-8A4A-4D27-3485-EC879798DB4F}"/>
              </a:ext>
            </a:extLst>
          </p:cNvPr>
          <p:cNvSpPr txBox="1"/>
          <p:nvPr/>
        </p:nvSpPr>
        <p:spPr>
          <a:xfrm>
            <a:off x="6409310" y="4680671"/>
            <a:ext cx="3869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if we took our image classifier …</a:t>
            </a:r>
          </a:p>
        </p:txBody>
      </p:sp>
    </p:spTree>
    <p:extLst>
      <p:ext uri="{BB962C8B-B14F-4D97-AF65-F5344CB8AC3E}">
        <p14:creationId xmlns:p14="http://schemas.microsoft.com/office/powerpoint/2010/main" val="17417432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CEFBF-54A8-59B4-1A6F-813025EC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generation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EE91FB-ADA1-DF93-8F94-708107C2D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700" y="1868874"/>
            <a:ext cx="2352261" cy="17711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749087-5031-EFC1-46FF-C4322DC7C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641" y="3940566"/>
            <a:ext cx="2456389" cy="184954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B53729-97AA-F63B-F982-64BEEC8E2B4A}"/>
              </a:ext>
            </a:extLst>
          </p:cNvPr>
          <p:cNvSpPr/>
          <p:nvPr/>
        </p:nvSpPr>
        <p:spPr>
          <a:xfrm>
            <a:off x="4497859" y="3015049"/>
            <a:ext cx="1598141" cy="116153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5D17EFF-2DDD-8DB4-33F5-D0E0F4663523}"/>
              </a:ext>
            </a:extLst>
          </p:cNvPr>
          <p:cNvCxnSpPr>
            <a:cxnSpLocks/>
          </p:cNvCxnSpPr>
          <p:nvPr/>
        </p:nvCxnSpPr>
        <p:spPr>
          <a:xfrm flipH="1" flipV="1">
            <a:off x="3474030" y="2286000"/>
            <a:ext cx="1023829" cy="72904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A0FE076-32BF-287B-11DC-BB6D5CBBA5D6}"/>
              </a:ext>
            </a:extLst>
          </p:cNvPr>
          <p:cNvCxnSpPr>
            <a:cxnSpLocks/>
          </p:cNvCxnSpPr>
          <p:nvPr/>
        </p:nvCxnSpPr>
        <p:spPr>
          <a:xfrm flipH="1">
            <a:off x="3474030" y="3842951"/>
            <a:ext cx="1023829" cy="49427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BAD4A06-BC02-01DA-AA25-023EF40B543A}"/>
              </a:ext>
            </a:extLst>
          </p:cNvPr>
          <p:cNvCxnSpPr>
            <a:cxnSpLocks/>
          </p:cNvCxnSpPr>
          <p:nvPr/>
        </p:nvCxnSpPr>
        <p:spPr>
          <a:xfrm flipH="1">
            <a:off x="6261652" y="3613666"/>
            <a:ext cx="10634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B64F599-7572-822E-057E-76EA0A4859CD}"/>
              </a:ext>
            </a:extLst>
          </p:cNvPr>
          <p:cNvSpPr txBox="1"/>
          <p:nvPr/>
        </p:nvSpPr>
        <p:spPr>
          <a:xfrm>
            <a:off x="7488195" y="3244334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”Obi-Wan”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8AC9E9-CC58-FCEB-28FD-E358A06640CB}"/>
              </a:ext>
            </a:extLst>
          </p:cNvPr>
          <p:cNvSpPr txBox="1"/>
          <p:nvPr/>
        </p:nvSpPr>
        <p:spPr>
          <a:xfrm>
            <a:off x="4815103" y="3290808"/>
            <a:ext cx="1159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Generator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64DDD2-8A4A-4D27-3485-EC879798DB4F}"/>
              </a:ext>
            </a:extLst>
          </p:cNvPr>
          <p:cNvSpPr txBox="1"/>
          <p:nvPr/>
        </p:nvSpPr>
        <p:spPr>
          <a:xfrm>
            <a:off x="6409310" y="4680671"/>
            <a:ext cx="4944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ran it in reverse? </a:t>
            </a:r>
          </a:p>
          <a:p>
            <a:r>
              <a:rPr lang="en-US" dirty="0"/>
              <a:t>Then, for different classes of cats, we could make cat pictures!</a:t>
            </a:r>
          </a:p>
        </p:txBody>
      </p:sp>
    </p:spTree>
    <p:extLst>
      <p:ext uri="{BB962C8B-B14F-4D97-AF65-F5344CB8AC3E}">
        <p14:creationId xmlns:p14="http://schemas.microsoft.com/office/powerpoint/2010/main" val="20821170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16CC9-1FB4-027C-1BD0-EBAD3A711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generation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859C13-7CD3-BD31-28AB-F6F96449BE45}"/>
              </a:ext>
            </a:extLst>
          </p:cNvPr>
          <p:cNvSpPr txBox="1"/>
          <p:nvPr/>
        </p:nvSpPr>
        <p:spPr>
          <a:xfrm>
            <a:off x="691978" y="2990335"/>
            <a:ext cx="2032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”Orange fluffy cat”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D7AFCB-8F63-B248-4907-44A283994D26}"/>
              </a:ext>
            </a:extLst>
          </p:cNvPr>
          <p:cNvSpPr/>
          <p:nvPr/>
        </p:nvSpPr>
        <p:spPr>
          <a:xfrm>
            <a:off x="3781169" y="2686909"/>
            <a:ext cx="1754659" cy="902043"/>
          </a:xfrm>
          <a:prstGeom prst="rect">
            <a:avLst/>
          </a:prstGeom>
          <a:solidFill>
            <a:srgbClr val="8BC145">
              <a:alpha val="2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LLM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F3F952C-DF8D-B466-90DB-8F799EF4D550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2854411" y="3137931"/>
            <a:ext cx="92675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CCA9428-B3AE-4773-444C-D73E7A47FD22}"/>
              </a:ext>
            </a:extLst>
          </p:cNvPr>
          <p:cNvCxnSpPr>
            <a:cxnSpLocks/>
          </p:cNvCxnSpPr>
          <p:nvPr/>
        </p:nvCxnSpPr>
        <p:spPr>
          <a:xfrm>
            <a:off x="5535828" y="3137931"/>
            <a:ext cx="560172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25731FF-70F8-074F-57F3-1B3C06D2CAFF}"/>
              </a:ext>
            </a:extLst>
          </p:cNvPr>
          <p:cNvSpPr txBox="1"/>
          <p:nvPr/>
        </p:nvSpPr>
        <p:spPr>
          <a:xfrm>
            <a:off x="6215449" y="2990335"/>
            <a:ext cx="1277914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embedding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2648A0-13FC-E7DB-C469-3A051FD0CD38}"/>
              </a:ext>
            </a:extLst>
          </p:cNvPr>
          <p:cNvSpPr/>
          <p:nvPr/>
        </p:nvSpPr>
        <p:spPr>
          <a:xfrm>
            <a:off x="7850659" y="2723979"/>
            <a:ext cx="1754659" cy="902043"/>
          </a:xfrm>
          <a:prstGeom prst="rect">
            <a:avLst/>
          </a:prstGeom>
          <a:solidFill>
            <a:srgbClr val="8BC145">
              <a:alpha val="25882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generator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26F503A-6018-0983-9D54-99799027394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7493363" y="3175001"/>
            <a:ext cx="35729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F82BFDF8-7FA1-7A74-8AA5-5D32CCCC8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228" y="4140366"/>
            <a:ext cx="2148540" cy="214854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8723BB-49AF-C0F1-CFD4-F892DA4F3246}"/>
              </a:ext>
            </a:extLst>
          </p:cNvPr>
          <p:cNvCxnSpPr>
            <a:cxnSpLocks/>
          </p:cNvCxnSpPr>
          <p:nvPr/>
        </p:nvCxnSpPr>
        <p:spPr>
          <a:xfrm flipH="1">
            <a:off x="7672011" y="3810688"/>
            <a:ext cx="637102" cy="111912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1844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ED323-372C-FB0D-29A7-FEDDEBB9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Explaining the weird fingers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137C4-D2C7-B10C-1D95-5FC3B1E7D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whole trick to this is to connect the embedding spaces.</a:t>
            </a:r>
          </a:p>
          <a:p>
            <a:pPr lvl="1"/>
            <a:r>
              <a:rPr lang="en-US" dirty="0"/>
              <a:t>Map the prompt to a point in a smaller space.</a:t>
            </a:r>
          </a:p>
          <a:p>
            <a:pPr lvl="1"/>
            <a:r>
              <a:rPr lang="en-US" dirty="0"/>
              <a:t>Map that onto a point in the embedded space of pictures</a:t>
            </a:r>
          </a:p>
          <a:p>
            <a:pPr lvl="1"/>
            <a:r>
              <a:rPr lang="en-US" dirty="0"/>
              <a:t>Create a small picture from this.</a:t>
            </a:r>
          </a:p>
          <a:p>
            <a:pPr lvl="1"/>
            <a:r>
              <a:rPr lang="en-US" dirty="0"/>
              <a:t>Use ‘</a:t>
            </a:r>
            <a:r>
              <a:rPr lang="en-US" dirty="0" err="1"/>
              <a:t>upsampling</a:t>
            </a:r>
            <a:r>
              <a:rPr lang="en-US" dirty="0"/>
              <a:t>’ to make the picture larger and fill in details.</a:t>
            </a:r>
          </a:p>
          <a:p>
            <a:pPr lvl="1"/>
            <a:endParaRPr lang="en-US" dirty="0"/>
          </a:p>
          <a:p>
            <a:r>
              <a:rPr lang="en-US" dirty="0"/>
              <a:t>If this pixel is red, what are the most likely colors for its neighbors?</a:t>
            </a:r>
          </a:p>
          <a:p>
            <a:endParaRPr lang="en-US" dirty="0"/>
          </a:p>
          <a:p>
            <a:r>
              <a:rPr lang="en-US" dirty="0"/>
              <a:t>What tends to go next to a finger? Another finger!</a:t>
            </a:r>
          </a:p>
        </p:txBody>
      </p:sp>
    </p:spTree>
    <p:extLst>
      <p:ext uri="{BB962C8B-B14F-4D97-AF65-F5344CB8AC3E}">
        <p14:creationId xmlns:p14="http://schemas.microsoft.com/office/powerpoint/2010/main" val="1604855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12CE8FB6-2F34-8444-BF45-6762400145B7}"/>
              </a:ext>
            </a:extLst>
          </p:cNvPr>
          <p:cNvSpPr/>
          <p:nvPr/>
        </p:nvSpPr>
        <p:spPr>
          <a:xfrm>
            <a:off x="1084521" y="2381693"/>
            <a:ext cx="1690577" cy="17543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1783C8-D207-8F4A-AA7E-71BD7C493F32}"/>
              </a:ext>
            </a:extLst>
          </p:cNvPr>
          <p:cNvSpPr txBox="1"/>
          <p:nvPr/>
        </p:nvSpPr>
        <p:spPr>
          <a:xfrm>
            <a:off x="1241062" y="2935713"/>
            <a:ext cx="1377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Understand </a:t>
            </a:r>
          </a:p>
          <a:p>
            <a:r>
              <a:rPr lang="en-US" dirty="0"/>
              <a:t>the problem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8B050AF-7093-AA44-8A26-99287F7DD87A}"/>
              </a:ext>
            </a:extLst>
          </p:cNvPr>
          <p:cNvSpPr/>
          <p:nvPr/>
        </p:nvSpPr>
        <p:spPr>
          <a:xfrm>
            <a:off x="3150781" y="2381692"/>
            <a:ext cx="1690577" cy="17543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507A78-FFE7-454A-9F35-67B159A8C43E}"/>
              </a:ext>
            </a:extLst>
          </p:cNvPr>
          <p:cNvSpPr txBox="1"/>
          <p:nvPr/>
        </p:nvSpPr>
        <p:spPr>
          <a:xfrm>
            <a:off x="3253237" y="2935712"/>
            <a:ext cx="1485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Gather </a:t>
            </a:r>
          </a:p>
          <a:p>
            <a:r>
              <a:rPr lang="en-US" dirty="0"/>
              <a:t>requirements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391B05-310D-6C41-8875-C58AC6574F56}"/>
              </a:ext>
            </a:extLst>
          </p:cNvPr>
          <p:cNvSpPr/>
          <p:nvPr/>
        </p:nvSpPr>
        <p:spPr>
          <a:xfrm>
            <a:off x="5163880" y="2449028"/>
            <a:ext cx="1690577" cy="17543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FA3625-B6B4-7B4C-ACB7-494C2FF88D4A}"/>
              </a:ext>
            </a:extLst>
          </p:cNvPr>
          <p:cNvSpPr txBox="1"/>
          <p:nvPr/>
        </p:nvSpPr>
        <p:spPr>
          <a:xfrm>
            <a:off x="5439941" y="3003048"/>
            <a:ext cx="11384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Design </a:t>
            </a:r>
          </a:p>
          <a:p>
            <a:r>
              <a:rPr lang="en-US" dirty="0"/>
              <a:t>a solution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9075320-106B-7441-A08E-1171B87AE6F6}"/>
              </a:ext>
            </a:extLst>
          </p:cNvPr>
          <p:cNvSpPr/>
          <p:nvPr/>
        </p:nvSpPr>
        <p:spPr>
          <a:xfrm>
            <a:off x="7442791" y="2381692"/>
            <a:ext cx="1690577" cy="17543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5B9ED9-C7DD-434B-A2A0-91F76F40AE4F}"/>
              </a:ext>
            </a:extLst>
          </p:cNvPr>
          <p:cNvSpPr txBox="1"/>
          <p:nvPr/>
        </p:nvSpPr>
        <p:spPr>
          <a:xfrm>
            <a:off x="7512674" y="2726048"/>
            <a:ext cx="1550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Evaluate your </a:t>
            </a:r>
          </a:p>
          <a:p>
            <a:r>
              <a:rPr lang="en-US" dirty="0"/>
              <a:t>solution </a:t>
            </a:r>
          </a:p>
          <a:p>
            <a:r>
              <a:rPr lang="en-US" dirty="0"/>
              <a:t>against </a:t>
            </a:r>
          </a:p>
          <a:p>
            <a:r>
              <a:rPr lang="en-US" dirty="0"/>
              <a:t>requirements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53A8DE8-5251-EF45-9596-FD7F4678F40C}"/>
              </a:ext>
            </a:extLst>
          </p:cNvPr>
          <p:cNvSpPr/>
          <p:nvPr/>
        </p:nvSpPr>
        <p:spPr>
          <a:xfrm>
            <a:off x="6157913" y="2000146"/>
            <a:ext cx="1785937" cy="343004"/>
          </a:xfrm>
          <a:custGeom>
            <a:avLst/>
            <a:gdLst>
              <a:gd name="connsiteX0" fmla="*/ 1785937 w 1785937"/>
              <a:gd name="connsiteY0" fmla="*/ 343004 h 343004"/>
              <a:gd name="connsiteX1" fmla="*/ 771525 w 1785937"/>
              <a:gd name="connsiteY1" fmla="*/ 104 h 343004"/>
              <a:gd name="connsiteX2" fmla="*/ 0 w 1785937"/>
              <a:gd name="connsiteY2" fmla="*/ 314429 h 34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85937" h="343004">
                <a:moveTo>
                  <a:pt x="1785937" y="343004"/>
                </a:moveTo>
                <a:cubicBezTo>
                  <a:pt x="1427559" y="173935"/>
                  <a:pt x="1069181" y="4866"/>
                  <a:pt x="771525" y="104"/>
                </a:cubicBezTo>
                <a:cubicBezTo>
                  <a:pt x="473869" y="-4658"/>
                  <a:pt x="236934" y="154885"/>
                  <a:pt x="0" y="314429"/>
                </a:cubicBezTo>
              </a:path>
            </a:pathLst>
          </a:custGeom>
          <a:noFill/>
          <a:ln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E4D42839-2613-0E41-9A82-06AF4C784704}"/>
              </a:ext>
            </a:extLst>
          </p:cNvPr>
          <p:cNvSpPr/>
          <p:nvPr/>
        </p:nvSpPr>
        <p:spPr>
          <a:xfrm>
            <a:off x="4248151" y="1214439"/>
            <a:ext cx="4038599" cy="1024902"/>
          </a:xfrm>
          <a:custGeom>
            <a:avLst/>
            <a:gdLst>
              <a:gd name="connsiteX0" fmla="*/ 1785937 w 1785937"/>
              <a:gd name="connsiteY0" fmla="*/ 343004 h 343004"/>
              <a:gd name="connsiteX1" fmla="*/ 771525 w 1785937"/>
              <a:gd name="connsiteY1" fmla="*/ 104 h 343004"/>
              <a:gd name="connsiteX2" fmla="*/ 0 w 1785937"/>
              <a:gd name="connsiteY2" fmla="*/ 314429 h 34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85937" h="343004">
                <a:moveTo>
                  <a:pt x="1785937" y="343004"/>
                </a:moveTo>
                <a:cubicBezTo>
                  <a:pt x="1427559" y="173935"/>
                  <a:pt x="1069181" y="4866"/>
                  <a:pt x="771525" y="104"/>
                </a:cubicBezTo>
                <a:cubicBezTo>
                  <a:pt x="473869" y="-4658"/>
                  <a:pt x="236934" y="154885"/>
                  <a:pt x="0" y="314429"/>
                </a:cubicBezTo>
              </a:path>
            </a:pathLst>
          </a:custGeom>
          <a:noFill/>
          <a:ln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A3CE597-A40D-0147-A448-3BAA1ABAB8D7}"/>
              </a:ext>
            </a:extLst>
          </p:cNvPr>
          <p:cNvSpPr/>
          <p:nvPr/>
        </p:nvSpPr>
        <p:spPr>
          <a:xfrm flipV="1">
            <a:off x="2328863" y="4351176"/>
            <a:ext cx="5614987" cy="924710"/>
          </a:xfrm>
          <a:custGeom>
            <a:avLst/>
            <a:gdLst>
              <a:gd name="connsiteX0" fmla="*/ 1785937 w 1785937"/>
              <a:gd name="connsiteY0" fmla="*/ 343004 h 343004"/>
              <a:gd name="connsiteX1" fmla="*/ 771525 w 1785937"/>
              <a:gd name="connsiteY1" fmla="*/ 104 h 343004"/>
              <a:gd name="connsiteX2" fmla="*/ 0 w 1785937"/>
              <a:gd name="connsiteY2" fmla="*/ 314429 h 34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85937" h="343004">
                <a:moveTo>
                  <a:pt x="1785937" y="343004"/>
                </a:moveTo>
                <a:cubicBezTo>
                  <a:pt x="1427559" y="173935"/>
                  <a:pt x="1069181" y="4866"/>
                  <a:pt x="771525" y="104"/>
                </a:cubicBezTo>
                <a:cubicBezTo>
                  <a:pt x="473869" y="-4658"/>
                  <a:pt x="236934" y="154885"/>
                  <a:pt x="0" y="314429"/>
                </a:cubicBezTo>
              </a:path>
            </a:pathLst>
          </a:custGeom>
          <a:noFill/>
          <a:ln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57DD4446-90AA-CA40-9968-383454DFFFD6}"/>
              </a:ext>
            </a:extLst>
          </p:cNvPr>
          <p:cNvSpPr/>
          <p:nvPr/>
        </p:nvSpPr>
        <p:spPr>
          <a:xfrm flipV="1">
            <a:off x="4296386" y="4136063"/>
            <a:ext cx="1690577" cy="554020"/>
          </a:xfrm>
          <a:custGeom>
            <a:avLst/>
            <a:gdLst>
              <a:gd name="connsiteX0" fmla="*/ 1785937 w 1785937"/>
              <a:gd name="connsiteY0" fmla="*/ 343004 h 343004"/>
              <a:gd name="connsiteX1" fmla="*/ 771525 w 1785937"/>
              <a:gd name="connsiteY1" fmla="*/ 104 h 343004"/>
              <a:gd name="connsiteX2" fmla="*/ 0 w 1785937"/>
              <a:gd name="connsiteY2" fmla="*/ 314429 h 34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85937" h="343004">
                <a:moveTo>
                  <a:pt x="1785937" y="343004"/>
                </a:moveTo>
                <a:cubicBezTo>
                  <a:pt x="1427559" y="173935"/>
                  <a:pt x="1069181" y="4866"/>
                  <a:pt x="771525" y="104"/>
                </a:cubicBezTo>
                <a:cubicBezTo>
                  <a:pt x="473869" y="-4658"/>
                  <a:pt x="236934" y="154885"/>
                  <a:pt x="0" y="314429"/>
                </a:cubicBezTo>
              </a:path>
            </a:pathLst>
          </a:custGeom>
          <a:noFill/>
          <a:ln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00E43D8F-0DDC-4A40-B9C7-2324D821A97E}"/>
              </a:ext>
            </a:extLst>
          </p:cNvPr>
          <p:cNvSpPr/>
          <p:nvPr/>
        </p:nvSpPr>
        <p:spPr>
          <a:xfrm flipV="1">
            <a:off x="2328863" y="4130459"/>
            <a:ext cx="1690577" cy="554020"/>
          </a:xfrm>
          <a:custGeom>
            <a:avLst/>
            <a:gdLst>
              <a:gd name="connsiteX0" fmla="*/ 1785937 w 1785937"/>
              <a:gd name="connsiteY0" fmla="*/ 343004 h 343004"/>
              <a:gd name="connsiteX1" fmla="*/ 771525 w 1785937"/>
              <a:gd name="connsiteY1" fmla="*/ 104 h 343004"/>
              <a:gd name="connsiteX2" fmla="*/ 0 w 1785937"/>
              <a:gd name="connsiteY2" fmla="*/ 314429 h 343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85937" h="343004">
                <a:moveTo>
                  <a:pt x="1785937" y="343004"/>
                </a:moveTo>
                <a:cubicBezTo>
                  <a:pt x="1427559" y="173935"/>
                  <a:pt x="1069181" y="4866"/>
                  <a:pt x="771525" y="104"/>
                </a:cubicBezTo>
                <a:cubicBezTo>
                  <a:pt x="473869" y="-4658"/>
                  <a:pt x="236934" y="154885"/>
                  <a:pt x="0" y="314429"/>
                </a:cubicBezTo>
              </a:path>
            </a:pathLst>
          </a:custGeom>
          <a:noFill/>
          <a:ln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160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5B043-2791-5F8D-E802-DAE989C45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Embeddings: one big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9A853-2CB7-726B-449B-93FC9926E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Deep learning systems don’t work with text or images directly.</a:t>
            </a:r>
          </a:p>
          <a:p>
            <a:pPr lvl="1"/>
            <a:r>
              <a:rPr lang="en-US" dirty="0"/>
              <a:t>Too informationally dense.</a:t>
            </a:r>
            <a:endParaRPr lang="en-US" i="1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Embeddings allow different tools to connect to each other.</a:t>
            </a:r>
          </a:p>
          <a:p>
            <a:endParaRPr lang="en-US" dirty="0"/>
          </a:p>
          <a:p>
            <a:r>
              <a:rPr lang="en-US" dirty="0"/>
              <a:t>By cleverly connecting embeddings, we can create tools that use multiple </a:t>
            </a:r>
            <a:r>
              <a:rPr lang="en-US" i="1" dirty="0"/>
              <a:t>modalities.</a:t>
            </a:r>
          </a:p>
          <a:p>
            <a:pPr lvl="1"/>
            <a:r>
              <a:rPr lang="en-US" dirty="0"/>
              <a:t>Connecting text to vision or sound. </a:t>
            </a:r>
          </a:p>
        </p:txBody>
      </p:sp>
    </p:spTree>
    <p:extLst>
      <p:ext uri="{BB962C8B-B14F-4D97-AF65-F5344CB8AC3E}">
        <p14:creationId xmlns:p14="http://schemas.microsoft.com/office/powerpoint/2010/main" val="30359766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BE7DF-3864-1324-4D6B-69EE7F03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2E593-0030-50E5-382D-F77D09FEC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 our inputs have several problems:</a:t>
            </a:r>
          </a:p>
          <a:p>
            <a:endParaRPr lang="en-US" dirty="0"/>
          </a:p>
          <a:p>
            <a:pPr lvl="1"/>
            <a:r>
              <a:rPr lang="en-US" dirty="0"/>
              <a:t>They are far too large (or informationally dense)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There’s too much noise and extra detail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Our features are ambiguous (‘fly’ might mean an insect or an action) 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7451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ECB6-8314-E634-2B37-F7247E488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C9D42-CC71-397B-43C6-C5E1AA638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we can represent our inputs as vectors, we can use linear algebra to </a:t>
            </a:r>
            <a:r>
              <a:rPr lang="en-US" i="1" dirty="0"/>
              <a:t>map</a:t>
            </a:r>
            <a:r>
              <a:rPr lang="en-US" dirty="0"/>
              <a:t> them into new spaces with preferable characteristics.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Smaller, linearly independent bases, “similar” datapoints located close to each other.</a:t>
            </a:r>
          </a:p>
        </p:txBody>
      </p:sp>
    </p:spTree>
    <p:extLst>
      <p:ext uri="{BB962C8B-B14F-4D97-AF65-F5344CB8AC3E}">
        <p14:creationId xmlns:p14="http://schemas.microsoft.com/office/powerpoint/2010/main" val="42790254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8E1F4-2B42-7ED6-8BE3-3082A2633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Semantic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39148-4F4C-8822-6896-5FF3A3D38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https://upload.wikimedia.org/wikipedia/commons/transcoded/7/70/Topic_model_scheme.webm/Topic_model_scheme.webm.480p.vp9.webm#t=00:00:01,00:00:17.600</a:t>
            </a:r>
            <a:endParaRPr lang="en-US" dirty="0"/>
          </a:p>
          <a:p>
            <a:endParaRPr lang="en-US" dirty="0"/>
          </a:p>
          <a:p>
            <a:r>
              <a:rPr lang="en-US" dirty="0"/>
              <a:t>LSA decomposes the larger document-term matrix into smaller submatrices of lower rank.</a:t>
            </a:r>
          </a:p>
          <a:p>
            <a:pPr lvl="1"/>
            <a:r>
              <a:rPr lang="en-US" dirty="0"/>
              <a:t>Separates out the bases.</a:t>
            </a:r>
          </a:p>
        </p:txBody>
      </p:sp>
    </p:spTree>
    <p:extLst>
      <p:ext uri="{BB962C8B-B14F-4D97-AF65-F5344CB8AC3E}">
        <p14:creationId xmlns:p14="http://schemas.microsoft.com/office/powerpoint/2010/main" val="2564589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DFEEC-0669-4DEB-AACB-B3C2FC9FE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2C44F-6C59-B360-86D3-458A520954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LSA is great for correlation, but doesn’t reduce dimensionality.</a:t>
            </a:r>
          </a:p>
          <a:p>
            <a:endParaRPr lang="en-US" dirty="0"/>
          </a:p>
          <a:p>
            <a:r>
              <a:rPr lang="en-US" dirty="0"/>
              <a:t>A more modern approach is to </a:t>
            </a:r>
            <a:r>
              <a:rPr lang="en-US" i="1" dirty="0"/>
              <a:t>learn</a:t>
            </a:r>
            <a:r>
              <a:rPr lang="en-US" dirty="0"/>
              <a:t> embeddings as a supervised learning task.</a:t>
            </a:r>
          </a:p>
          <a:p>
            <a:endParaRPr lang="en-US" dirty="0"/>
          </a:p>
          <a:p>
            <a:r>
              <a:rPr lang="en-US" dirty="0"/>
              <a:t>Word2vec is the most well-known tool that has done this.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2954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FDC52-05B3-F360-3183-276602888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Embeddings 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9FDD0-DA4C-30F4-2BDE-9C6258338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1034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1F73A-1B81-CE43-DB79-1BBB2466E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13CEF-7A31-710E-246B-9F745417F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4019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70550-3065-AFB0-C5B5-8FCBA7E6A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7846F-F052-A5E7-A7C6-44ADA6398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is time for you to: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Talk with your peers/friends/teammates about how you might use what we’ve learned on your project.</a:t>
            </a:r>
          </a:p>
          <a:p>
            <a:pPr lvl="1"/>
            <a:r>
              <a:rPr lang="en-US" dirty="0"/>
              <a:t>Get feedback/ask questions</a:t>
            </a:r>
          </a:p>
          <a:p>
            <a:pPr lvl="1"/>
            <a:r>
              <a:rPr lang="en-US" dirty="0"/>
              <a:t>Build!!</a:t>
            </a:r>
          </a:p>
          <a:p>
            <a:pPr lvl="1"/>
            <a:endParaRPr lang="en-US" dirty="0"/>
          </a:p>
          <a:p>
            <a:r>
              <a:rPr lang="en-US" dirty="0"/>
              <a:t>We’ll check in at the end of the day and see </a:t>
            </a:r>
            <a:r>
              <a:rPr lang="en-US"/>
              <a:t>where people are at.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522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9E017-41AF-FB43-A97A-4ED280E96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User-centered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91B6C-4F49-C146-BE26-BF50389F3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to know your users from all perspectives</a:t>
            </a:r>
          </a:p>
          <a:p>
            <a:pPr lvl="1"/>
            <a:r>
              <a:rPr lang="en-US" dirty="0"/>
              <a:t>Users themselves</a:t>
            </a:r>
          </a:p>
          <a:p>
            <a:pPr lvl="1"/>
            <a:r>
              <a:rPr lang="en-US" dirty="0"/>
              <a:t>Subject matter experts</a:t>
            </a:r>
          </a:p>
          <a:p>
            <a:pPr lvl="1"/>
            <a:r>
              <a:rPr lang="en-US" dirty="0"/>
              <a:t>Other stakeholders – IT, managers, supply chain, their customers</a:t>
            </a:r>
          </a:p>
          <a:p>
            <a:pPr lvl="1"/>
            <a:endParaRPr lang="en-US" dirty="0"/>
          </a:p>
          <a:p>
            <a:r>
              <a:rPr lang="en-US" dirty="0"/>
              <a:t>How will you learn what users want?</a:t>
            </a:r>
          </a:p>
          <a:p>
            <a:pPr lvl="1"/>
            <a:r>
              <a:rPr lang="en-US" dirty="0"/>
              <a:t>Interviews</a:t>
            </a:r>
          </a:p>
          <a:p>
            <a:pPr lvl="1"/>
            <a:r>
              <a:rPr lang="en-US" dirty="0"/>
              <a:t>Observations</a:t>
            </a:r>
          </a:p>
          <a:p>
            <a:pPr lvl="1"/>
            <a:r>
              <a:rPr lang="en-US" dirty="0"/>
              <a:t>Surveys</a:t>
            </a:r>
          </a:p>
          <a:p>
            <a:pPr lvl="1"/>
            <a:r>
              <a:rPr lang="en-US" dirty="0"/>
              <a:t>Feature requests</a:t>
            </a:r>
          </a:p>
        </p:txBody>
      </p:sp>
    </p:spTree>
    <p:extLst>
      <p:ext uri="{BB962C8B-B14F-4D97-AF65-F5344CB8AC3E}">
        <p14:creationId xmlns:p14="http://schemas.microsoft.com/office/powerpoint/2010/main" val="3030480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9304B-1FE3-8F4C-AA64-51D24D1E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Scenario: managing music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35C14-FB1F-6B44-9BF4-0AED1BB3C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exercise, we’ll do some design work to think about how to build a tool to help us manage our music.</a:t>
            </a:r>
          </a:p>
          <a:p>
            <a:endParaRPr lang="en-US" dirty="0"/>
          </a:p>
          <a:p>
            <a:r>
              <a:rPr lang="en-US" dirty="0"/>
              <a:t>User-centered design embeds the user squarely in the center of the design process</a:t>
            </a:r>
          </a:p>
          <a:p>
            <a:endParaRPr lang="en-US" i="1" dirty="0"/>
          </a:p>
          <a:p>
            <a:r>
              <a:rPr lang="en-US" dirty="0"/>
              <a:t>It’s an iterative process in which we’re trying to get feedback early and often, so as to avoid heading down dead-ends.</a:t>
            </a:r>
          </a:p>
        </p:txBody>
      </p:sp>
    </p:spTree>
    <p:extLst>
      <p:ext uri="{BB962C8B-B14F-4D97-AF65-F5344CB8AC3E}">
        <p14:creationId xmlns:p14="http://schemas.microsoft.com/office/powerpoint/2010/main" val="732433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B202B-2F17-DA0D-7FF3-877456B10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96B52-CC6E-CDBA-EFEC-7E4D41636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suppose that we have conducted some surveys and user studies and learned:</a:t>
            </a:r>
          </a:p>
          <a:p>
            <a:pPr lvl="1"/>
            <a:r>
              <a:rPr lang="en-US" dirty="0"/>
              <a:t>Our users want to be able to play their own music easily</a:t>
            </a:r>
          </a:p>
          <a:p>
            <a:pPr lvl="1"/>
            <a:r>
              <a:rPr lang="en-US" dirty="0"/>
              <a:t>They want to be able to create customized playlists</a:t>
            </a:r>
          </a:p>
          <a:p>
            <a:pPr lvl="1"/>
            <a:r>
              <a:rPr lang="en-US" dirty="0"/>
              <a:t>They want to be able to easily share music with their friends.</a:t>
            </a:r>
          </a:p>
          <a:p>
            <a:pPr lvl="1"/>
            <a:endParaRPr lang="en-US" dirty="0"/>
          </a:p>
          <a:p>
            <a:r>
              <a:rPr lang="en-US" dirty="0"/>
              <a:t>We’ve also learned the following frustrations they have:</a:t>
            </a:r>
          </a:p>
          <a:p>
            <a:pPr lvl="1"/>
            <a:r>
              <a:rPr lang="en-US" dirty="0"/>
              <a:t>It’s hard to find songs in their collection</a:t>
            </a:r>
          </a:p>
          <a:p>
            <a:pPr lvl="1"/>
            <a:r>
              <a:rPr lang="en-US" dirty="0"/>
              <a:t>It’s hard to keep their music collection organized.</a:t>
            </a:r>
          </a:p>
          <a:p>
            <a:pPr lvl="1"/>
            <a:r>
              <a:rPr lang="en-US" dirty="0"/>
              <a:t>Editing playlists is really cumbersome – they would like more flexibility.</a:t>
            </a:r>
          </a:p>
        </p:txBody>
      </p:sp>
    </p:spTree>
    <p:extLst>
      <p:ext uri="{BB962C8B-B14F-4D97-AF65-F5344CB8AC3E}">
        <p14:creationId xmlns:p14="http://schemas.microsoft.com/office/powerpoint/2010/main" val="2133115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25A-0EA9-AD41-BED7-7C760A730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music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7EC13-509F-7149-9F8F-2BAA11F26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these needs, we decided on these requirements.</a:t>
            </a:r>
          </a:p>
          <a:p>
            <a:endParaRPr lang="en-US" dirty="0"/>
          </a:p>
          <a:p>
            <a:r>
              <a:rPr lang="en-US" dirty="0"/>
              <a:t>Requirements: </a:t>
            </a:r>
          </a:p>
          <a:p>
            <a:pPr lvl="1"/>
            <a:r>
              <a:rPr lang="en-US" dirty="0"/>
              <a:t>Need to be able to add and delete songs, artists, albums</a:t>
            </a:r>
          </a:p>
          <a:p>
            <a:pPr lvl="1"/>
            <a:r>
              <a:rPr lang="en-US" dirty="0"/>
              <a:t>Need to be able to search by song, album or artist</a:t>
            </a:r>
          </a:p>
          <a:p>
            <a:pPr lvl="1"/>
            <a:r>
              <a:rPr lang="en-US" dirty="0"/>
              <a:t>Need to be able to generate playlists</a:t>
            </a:r>
          </a:p>
          <a:p>
            <a:pPr lvl="1"/>
            <a:r>
              <a:rPr lang="en-US" dirty="0"/>
              <a:t>Need to be able to display all songs on an album, or all songs or albums by an artist.</a:t>
            </a:r>
          </a:p>
          <a:p>
            <a:pPr lvl="1"/>
            <a:r>
              <a:rPr lang="en-US" dirty="0"/>
              <a:t>Need to be able to detect duplicate records.</a:t>
            </a:r>
          </a:p>
          <a:p>
            <a:pPr lvl="1"/>
            <a:r>
              <a:rPr lang="en-US" dirty="0"/>
              <a:t>Load our information from a file and write it back to a file.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011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DDDA-177D-E0E1-A2D5-663219F2A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Aligning requirements with needs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8B6C1-4DF7-4B20-37F0-59D222A1E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Break into groups.</a:t>
            </a:r>
          </a:p>
          <a:p>
            <a:endParaRPr lang="en-US" dirty="0"/>
          </a:p>
          <a:p>
            <a:r>
              <a:rPr lang="en-US" dirty="0"/>
              <a:t>For each user need, can you see a place in the requirements where we are addressing this need?</a:t>
            </a:r>
          </a:p>
          <a:p>
            <a:endParaRPr lang="en-US" dirty="0"/>
          </a:p>
          <a:p>
            <a:r>
              <a:rPr lang="en-US" dirty="0"/>
              <a:t>Is anything missing? </a:t>
            </a:r>
          </a:p>
        </p:txBody>
      </p:sp>
    </p:spTree>
    <p:extLst>
      <p:ext uri="{BB962C8B-B14F-4D97-AF65-F5344CB8AC3E}">
        <p14:creationId xmlns:p14="http://schemas.microsoft.com/office/powerpoint/2010/main" val="3795918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ural Models" id="{1A61E8EE-049F-3F4F-86AC-B97A882B810B}" vid="{BE9E8AC2-BE2B-344E-B10D-159566956D9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4392</TotalTime>
  <Words>2236</Words>
  <Application>Microsoft Macintosh PowerPoint</Application>
  <PresentationFormat>Widescreen</PresentationFormat>
  <Paragraphs>314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Courier New</vt:lpstr>
      <vt:lpstr>Franklin Gothic Book</vt:lpstr>
      <vt:lpstr>Franklin Gothic Medium</vt:lpstr>
      <vt:lpstr>Office Theme</vt:lpstr>
      <vt:lpstr>Day 2</vt:lpstr>
      <vt:lpstr>Design Thinking</vt:lpstr>
      <vt:lpstr>User-centered design</vt:lpstr>
      <vt:lpstr>PowerPoint Presentation</vt:lpstr>
      <vt:lpstr>User-centered design</vt:lpstr>
      <vt:lpstr>Scenario: managing music</vt:lpstr>
      <vt:lpstr>User Requirements</vt:lpstr>
      <vt:lpstr>Building a music manager</vt:lpstr>
      <vt:lpstr>Step 1: Aligning requirements with needs</vt:lpstr>
      <vt:lpstr>Lateral Thinking</vt:lpstr>
      <vt:lpstr>Doing it Wrong</vt:lpstr>
      <vt:lpstr>Step 2: Building our API</vt:lpstr>
      <vt:lpstr>Step 3: Frustrating our users</vt:lpstr>
      <vt:lpstr>Step 4: Frustrating ourselves</vt:lpstr>
      <vt:lpstr>Risk Identification</vt:lpstr>
      <vt:lpstr>Idea Reversal</vt:lpstr>
      <vt:lpstr>Return to yesterday</vt:lpstr>
      <vt:lpstr>Break</vt:lpstr>
      <vt:lpstr>Programmatic interfaces for LLMs</vt:lpstr>
      <vt:lpstr>Models and ecosystems</vt:lpstr>
      <vt:lpstr>Hugging Face</vt:lpstr>
      <vt:lpstr>Model Cards</vt:lpstr>
      <vt:lpstr>Examples</vt:lpstr>
      <vt:lpstr>Lab – using Vertex AI Studio</vt:lpstr>
      <vt:lpstr>Lunch</vt:lpstr>
      <vt:lpstr>Multimodal AI</vt:lpstr>
      <vt:lpstr>Processing images with neural nets</vt:lpstr>
      <vt:lpstr>Reminder: pixels</vt:lpstr>
      <vt:lpstr>Classifying images</vt:lpstr>
      <vt:lpstr>Classifying images</vt:lpstr>
      <vt:lpstr>Classifying images</vt:lpstr>
      <vt:lpstr>Image Foundation Models</vt:lpstr>
      <vt:lpstr>Vision Transformers</vt:lpstr>
      <vt:lpstr>Graph Neural Networks</vt:lpstr>
      <vt:lpstr>Bias in image classification</vt:lpstr>
      <vt:lpstr>What about image generation?</vt:lpstr>
      <vt:lpstr>Image generation</vt:lpstr>
      <vt:lpstr>Image generation</vt:lpstr>
      <vt:lpstr>Explaining the weird fingers</vt:lpstr>
      <vt:lpstr>Embeddings: one big idea</vt:lpstr>
      <vt:lpstr>Embeddings</vt:lpstr>
      <vt:lpstr>Embeddings</vt:lpstr>
      <vt:lpstr>Latent Semantic Analysis</vt:lpstr>
      <vt:lpstr>Learning embeddings</vt:lpstr>
      <vt:lpstr>Embeddings lab</vt:lpstr>
      <vt:lpstr>Break</vt:lpstr>
      <vt:lpstr>Project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 Brooks</dc:creator>
  <cp:lastModifiedBy>Christopher Brooks</cp:lastModifiedBy>
  <cp:revision>2</cp:revision>
  <dcterms:created xsi:type="dcterms:W3CDTF">2025-10-24T16:46:46Z</dcterms:created>
  <dcterms:modified xsi:type="dcterms:W3CDTF">2025-10-27T17:59:19Z</dcterms:modified>
</cp:coreProperties>
</file>

<file path=docProps/thumbnail.jpeg>
</file>